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877" r:id="rId5"/>
    <p:sldMasterId id="2147483885" r:id="rId6"/>
  </p:sldMasterIdLst>
  <p:notesMasterIdLst>
    <p:notesMasterId r:id="rId13"/>
  </p:notesMasterIdLst>
  <p:handoutMasterIdLst>
    <p:handoutMasterId r:id="rId14"/>
  </p:handoutMasterIdLst>
  <p:sldIdLst>
    <p:sldId id="322" r:id="rId7"/>
    <p:sldId id="323" r:id="rId8"/>
    <p:sldId id="325" r:id="rId9"/>
    <p:sldId id="326" r:id="rId10"/>
    <p:sldId id="327" r:id="rId11"/>
    <p:sldId id="324" r:id="rId12"/>
  </p:sldIdLst>
  <p:sldSz cx="9144000" cy="6858000" type="screen4x3"/>
  <p:notesSz cx="6858000" cy="91995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9" autoAdjust="0"/>
    <p:restoredTop sz="89862" autoAdjust="0"/>
  </p:normalViewPr>
  <p:slideViewPr>
    <p:cSldViewPr snapToGrid="0" snapToObjects="1">
      <p:cViewPr varScale="1">
        <p:scale>
          <a:sx n="80" d="100"/>
          <a:sy n="80" d="100"/>
        </p:scale>
        <p:origin x="129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697" cy="459665"/>
          </a:xfrm>
          <a:prstGeom prst="rect">
            <a:avLst/>
          </a:prstGeom>
        </p:spPr>
        <p:txBody>
          <a:bodyPr vert="horz" lIns="89885" tIns="44942" rIns="89885" bIns="44942" rtlCol="0"/>
          <a:lstStyle>
            <a:lvl1pPr algn="l">
              <a:defRPr sz="1200" dirty="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54" y="1"/>
            <a:ext cx="2971697" cy="459665"/>
          </a:xfrm>
          <a:prstGeom prst="rect">
            <a:avLst/>
          </a:prstGeom>
        </p:spPr>
        <p:txBody>
          <a:bodyPr vert="horz" lIns="89885" tIns="44942" rIns="89885" bIns="44942" rtlCol="0"/>
          <a:lstStyle>
            <a:lvl1pPr algn="r">
              <a:defRPr sz="1200" smtClean="0">
                <a:ea typeface="MS PGothic"/>
                <a:cs typeface="MS PGothic"/>
              </a:defRPr>
            </a:lvl1pPr>
          </a:lstStyle>
          <a:p>
            <a:pPr>
              <a:defRPr/>
            </a:pPr>
            <a:fld id="{9A0C95DF-A48F-4C91-AD29-E2D40BA88BE6}" type="datetimeFigureOut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38331"/>
            <a:ext cx="2971697" cy="459665"/>
          </a:xfrm>
          <a:prstGeom prst="rect">
            <a:avLst/>
          </a:prstGeom>
        </p:spPr>
        <p:txBody>
          <a:bodyPr vert="horz" lIns="89885" tIns="44942" rIns="89885" bIns="44942" rtlCol="0" anchor="b"/>
          <a:lstStyle>
            <a:lvl1pPr algn="l">
              <a:defRPr sz="1200" dirty="0"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54" y="8738331"/>
            <a:ext cx="2971697" cy="459665"/>
          </a:xfrm>
          <a:prstGeom prst="rect">
            <a:avLst/>
          </a:prstGeom>
        </p:spPr>
        <p:txBody>
          <a:bodyPr vert="horz" lIns="89885" tIns="44942" rIns="89885" bIns="44942" rtlCol="0" anchor="b"/>
          <a:lstStyle>
            <a:lvl1pPr algn="r">
              <a:defRPr sz="1200" smtClean="0">
                <a:ea typeface="MS PGothic"/>
                <a:cs typeface="MS PGothic"/>
              </a:defRPr>
            </a:lvl1pPr>
          </a:lstStyle>
          <a:p>
            <a:pPr>
              <a:defRPr/>
            </a:pPr>
            <a:fld id="{3B630DBB-DA42-4379-B475-42FEEFCD2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2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697" cy="459665"/>
          </a:xfrm>
          <a:prstGeom prst="rect">
            <a:avLst/>
          </a:prstGeom>
        </p:spPr>
        <p:txBody>
          <a:bodyPr vert="horz" lIns="91737" tIns="45868" rIns="91737" bIns="458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4" y="1"/>
            <a:ext cx="2971697" cy="459665"/>
          </a:xfrm>
          <a:prstGeom prst="rect">
            <a:avLst/>
          </a:prstGeom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010EAD3A-81C0-445A-AA8D-17793BFE97FF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7" tIns="45868" rIns="91737" bIns="4586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369166"/>
            <a:ext cx="5487640" cy="4140117"/>
          </a:xfrm>
          <a:prstGeom prst="rect">
            <a:avLst/>
          </a:prstGeom>
        </p:spPr>
        <p:txBody>
          <a:bodyPr vert="horz" lIns="91737" tIns="45868" rIns="91737" bIns="4586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38331"/>
            <a:ext cx="2971697" cy="459665"/>
          </a:xfrm>
          <a:prstGeom prst="rect">
            <a:avLst/>
          </a:prstGeom>
        </p:spPr>
        <p:txBody>
          <a:bodyPr vert="horz" lIns="91737" tIns="45868" rIns="91737" bIns="458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4" y="8738331"/>
            <a:ext cx="2971697" cy="459665"/>
          </a:xfrm>
          <a:prstGeom prst="rect">
            <a:avLst/>
          </a:prstGeom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26E86DC5-65E8-4FEF-88EA-35B8A7069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63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evening!  My name is ____________.  I am a current ___</a:t>
            </a:r>
            <a:r>
              <a:rPr lang="en-US" dirty="0" err="1" smtClean="0"/>
              <a:t>th</a:t>
            </a:r>
            <a:r>
              <a:rPr lang="en-US" dirty="0" smtClean="0"/>
              <a:t> grader and a future graduate</a:t>
            </a:r>
            <a:r>
              <a:rPr lang="en-US" baseline="0" dirty="0" smtClean="0"/>
              <a:t> of ____________  (or future career).  Tonight we will show you how to Find Your Determination and Overcome </a:t>
            </a:r>
            <a:r>
              <a:rPr lang="en-US" baseline="0" smtClean="0"/>
              <a:t>Homework Frustration!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E86DC5-65E8-4FEF-88EA-35B8A706934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6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two objectives for this workshop.  You will first observe two dramatizations of opposing approaches to completing assignments at home.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E86DC5-65E8-4FEF-88EA-35B8A706934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3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following scene you will observe a student working on her math homework</a:t>
            </a:r>
            <a:r>
              <a:rPr lang="en-US" baseline="0" dirty="0" smtClean="0"/>
              <a:t> at home using an </a:t>
            </a:r>
            <a:r>
              <a:rPr lang="en-US" b="1" baseline="0" dirty="0" smtClean="0"/>
              <a:t>un</a:t>
            </a:r>
            <a:r>
              <a:rPr lang="en-US" baseline="0" dirty="0" smtClean="0"/>
              <a:t>successful routine.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While </a:t>
            </a:r>
            <a:r>
              <a:rPr lang="en-US" baseline="0" smtClean="0"/>
              <a:t>you view </a:t>
            </a:r>
            <a:r>
              <a:rPr lang="en-US" baseline="0" dirty="0" smtClean="0"/>
              <a:t>the skit please consider the following questions (read questions on the pp slide)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E86DC5-65E8-4FEF-88EA-35B8A706934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6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 take</a:t>
            </a:r>
            <a:r>
              <a:rPr lang="en-US" baseline="0" dirty="0" smtClean="0"/>
              <a:t> a look at what a successful collaboration looks like at home.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E86DC5-65E8-4FEF-88EA-35B8A706934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41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Parents</a:t>
            </a:r>
            <a:r>
              <a:rPr lang="en-US" baseline="0" dirty="0" smtClean="0"/>
              <a:t> and students, take a few moments to read the “AVID Homework and Studying Routine.”  </a:t>
            </a:r>
            <a:r>
              <a:rPr lang="en-US" i="1" u="sng" baseline="0" dirty="0" smtClean="0"/>
              <a:t>(Give 4-5 minutes of quiet reading time)</a:t>
            </a:r>
          </a:p>
          <a:p>
            <a:r>
              <a:rPr lang="en-US" baseline="0" dirty="0" smtClean="0"/>
              <a:t>Note </a:t>
            </a:r>
            <a:r>
              <a:rPr lang="en-US" baseline="0" dirty="0" smtClean="0"/>
              <a:t>that this sheet can be displayed at home wherever the student completes homework (refrigerator in the kitchen, on the wall above the desk) .  Now that you have reviewed the document, please discuss the questions on the screen.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E86DC5-65E8-4FEF-88EA-35B8A706934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47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</a:t>
            </a:r>
            <a:r>
              <a:rPr lang="en-US" baseline="0" dirty="0" smtClean="0"/>
              <a:t> there any questions? </a:t>
            </a:r>
          </a:p>
          <a:p>
            <a:r>
              <a:rPr lang="en-US" baseline="0" dirty="0" smtClean="0"/>
              <a:t>Please visit the Palmer AVID website for more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E86DC5-65E8-4FEF-88EA-35B8A706934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46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4288" y="0"/>
            <a:ext cx="8656638" cy="5811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75413"/>
            <a:ext cx="35179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4288" y="5876925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98425" y="4673600"/>
            <a:ext cx="8415338" cy="96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AVID’s mission is to close the achievement gap by preparing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all students for college readiness and success in a global society.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8080375" y="6326188"/>
            <a:ext cx="433388" cy="3698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700088" y="233363"/>
            <a:ext cx="7380287" cy="914400"/>
          </a:xfrm>
        </p:spPr>
        <p:txBody>
          <a:bodyPr/>
          <a:lstStyle>
            <a:lvl1pPr algn="ctr">
              <a:buNone/>
              <a:defRPr sz="54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3517900" y="6102350"/>
            <a:ext cx="4996318" cy="623888"/>
          </a:xfrm>
        </p:spPr>
        <p:txBody>
          <a:bodyPr/>
          <a:lstStyle>
            <a:lvl1pPr algn="r">
              <a:buNone/>
              <a:defRPr sz="4000">
                <a:solidFill>
                  <a:schemeClr val="tx2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AVID Parent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228601" y="1388835"/>
            <a:ext cx="4041648" cy="951268"/>
          </a:xfrm>
          <a:prstGeom prst="rect">
            <a:avLst/>
          </a:prstGeo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2"/>
          </p:nvPr>
        </p:nvSpPr>
        <p:spPr>
          <a:xfrm>
            <a:off x="222232" y="2340103"/>
            <a:ext cx="4041648" cy="339213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3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4"/>
          <p:cNvSpPr>
            <a:spLocks noGrp="1"/>
          </p:cNvSpPr>
          <p:nvPr>
            <p:ph sz="quarter" idx="13"/>
          </p:nvPr>
        </p:nvSpPr>
        <p:spPr>
          <a:xfrm>
            <a:off x="4516234" y="2340103"/>
            <a:ext cx="4041648" cy="339213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3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4"/>
          </p:nvPr>
        </p:nvSpPr>
        <p:spPr>
          <a:xfrm>
            <a:off x="4516234" y="1388835"/>
            <a:ext cx="4041648" cy="951268"/>
          </a:xfrm>
          <a:prstGeom prst="rect">
            <a:avLst/>
          </a:prstGeo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  <a:prstGeom prst="rect">
            <a:avLst/>
          </a:prstGeo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57263" y="1955800"/>
            <a:ext cx="6948487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AVID’s mission is to close the achievement gap by preparing all studies for college readiness and success in a global society.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5175" y="120650"/>
            <a:ext cx="73088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Georgia" pitchFamily="18" charset="0"/>
              </a:rPr>
              <a:t>AVID’s Mission Statement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5" descr="Picture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86225" y="4003675"/>
            <a:ext cx="4405313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1128713" y="55563"/>
            <a:ext cx="62055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Georgia" pitchFamily="18" charset="0"/>
              </a:rPr>
              <a:t>Contact Information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128714" y="1436689"/>
            <a:ext cx="4562960" cy="2566722"/>
          </a:xfrm>
          <a:prstGeom prst="rect">
            <a:avLst/>
          </a:prstGeom>
        </p:spPr>
        <p:txBody>
          <a:bodyPr/>
          <a:lstStyle>
            <a:lvl1pPr>
              <a:buNone/>
              <a:defRPr sz="4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BB8AF-C16A-4836-A92D-61834B5F0BA5}" type="datetime4">
              <a:rPr lang="en-US" smtClean="0"/>
              <a:pPr/>
              <a:t>September 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5362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4288" y="0"/>
            <a:ext cx="8656638" cy="5811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75413"/>
            <a:ext cx="35179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4288" y="5876925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98425" y="4673600"/>
            <a:ext cx="8415338" cy="96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AVID’s mission is to close the achievement gap by preparing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all students for college readiness and success in a global society.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8080375" y="6326188"/>
            <a:ext cx="433388" cy="3698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700088" y="233363"/>
            <a:ext cx="7380287" cy="914400"/>
          </a:xfrm>
          <a:prstGeom prst="rect">
            <a:avLst/>
          </a:prstGeom>
        </p:spPr>
        <p:txBody>
          <a:bodyPr/>
          <a:lstStyle>
            <a:lvl1pPr algn="ctr">
              <a:buNone/>
              <a:defRPr sz="54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3517900" y="6102350"/>
            <a:ext cx="4996318" cy="623888"/>
          </a:xfrm>
          <a:prstGeom prst="rect">
            <a:avLst/>
          </a:prstGeom>
        </p:spPr>
        <p:txBody>
          <a:bodyPr/>
          <a:lstStyle>
            <a:lvl1pPr algn="r">
              <a:buNone/>
              <a:defRPr sz="4000">
                <a:solidFill>
                  <a:schemeClr val="tx2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AVID Parent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  <a:prstGeom prst="rect">
            <a:avLst/>
          </a:prstGeo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  <a:prstGeom prst="rect">
            <a:avLst/>
          </a:prstGeo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228601" y="1388835"/>
            <a:ext cx="4041648" cy="951268"/>
          </a:xfrm>
          <a:prstGeom prst="rect">
            <a:avLst/>
          </a:prstGeo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2"/>
          </p:nvPr>
        </p:nvSpPr>
        <p:spPr>
          <a:xfrm>
            <a:off x="222232" y="2340103"/>
            <a:ext cx="4041648" cy="339213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3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4"/>
          <p:cNvSpPr>
            <a:spLocks noGrp="1"/>
          </p:cNvSpPr>
          <p:nvPr>
            <p:ph sz="quarter" idx="13"/>
          </p:nvPr>
        </p:nvSpPr>
        <p:spPr>
          <a:xfrm>
            <a:off x="4516234" y="2340103"/>
            <a:ext cx="4041648" cy="339213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3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4"/>
          </p:nvPr>
        </p:nvSpPr>
        <p:spPr>
          <a:xfrm>
            <a:off x="4516234" y="1388835"/>
            <a:ext cx="4041648" cy="951268"/>
          </a:xfrm>
          <a:prstGeom prst="rect">
            <a:avLst/>
          </a:prstGeo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  <a:prstGeom prst="rect">
            <a:avLst/>
          </a:prstGeo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57263" y="1955800"/>
            <a:ext cx="6948487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AVID’s mission is to close the achievement gap by preparing all studies for college readiness and success in a global society.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5175" y="120650"/>
            <a:ext cx="73088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Georgia" pitchFamily="18" charset="0"/>
              </a:rPr>
              <a:t>AVID’s Mission Statement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5" descr="Picture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86225" y="4003675"/>
            <a:ext cx="4405313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1128713" y="55563"/>
            <a:ext cx="62055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Georgia" pitchFamily="18" charset="0"/>
              </a:rPr>
              <a:t>Contact Information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128714" y="1436689"/>
            <a:ext cx="4562960" cy="2566722"/>
          </a:xfrm>
          <a:prstGeom prst="rect">
            <a:avLst/>
          </a:prstGeom>
        </p:spPr>
        <p:txBody>
          <a:bodyPr/>
          <a:lstStyle>
            <a:lvl1pPr>
              <a:buNone/>
              <a:defRPr sz="4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228601" y="1388835"/>
            <a:ext cx="4041648" cy="951268"/>
          </a:xfr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2"/>
          </p:nvPr>
        </p:nvSpPr>
        <p:spPr>
          <a:xfrm>
            <a:off x="222232" y="2340103"/>
            <a:ext cx="4041648" cy="3392132"/>
          </a:xfrm>
        </p:spPr>
        <p:txBody>
          <a:bodyPr/>
          <a:lstStyle>
            <a:lvl1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3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4"/>
          <p:cNvSpPr>
            <a:spLocks noGrp="1"/>
          </p:cNvSpPr>
          <p:nvPr>
            <p:ph sz="quarter" idx="13"/>
          </p:nvPr>
        </p:nvSpPr>
        <p:spPr>
          <a:xfrm>
            <a:off x="4516234" y="2340103"/>
            <a:ext cx="4041648" cy="3392132"/>
          </a:xfrm>
        </p:spPr>
        <p:txBody>
          <a:bodyPr/>
          <a:lstStyle>
            <a:lvl1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3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4"/>
          </p:nvPr>
        </p:nvSpPr>
        <p:spPr>
          <a:xfrm>
            <a:off x="4516234" y="1388835"/>
            <a:ext cx="4041648" cy="951268"/>
          </a:xfrm>
          <a:solidFill>
            <a:srgbClr val="FFB312">
              <a:alpha val="80000"/>
            </a:srgb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32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57263" y="1955800"/>
            <a:ext cx="6948487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AVID’s mission is to close the achievement gap by preparing all studies for college readiness and success in a global society.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5175" y="120650"/>
            <a:ext cx="73088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Georgia" pitchFamily="18" charset="0"/>
              </a:rPr>
              <a:t>AVID’s Mission Statement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5" descr="Picture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86225" y="4003675"/>
            <a:ext cx="4405313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1128713" y="55563"/>
            <a:ext cx="62055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Georgia" pitchFamily="18" charset="0"/>
              </a:rPr>
              <a:t>Contact Information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128714" y="1436689"/>
            <a:ext cx="4562960" cy="2566722"/>
          </a:xfrm>
        </p:spPr>
        <p:txBody>
          <a:bodyPr/>
          <a:lstStyle>
            <a:lvl1pPr>
              <a:buNone/>
              <a:defRPr sz="4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4288" y="0"/>
            <a:ext cx="8656638" cy="5811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75413"/>
            <a:ext cx="35179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4288" y="5876925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5" descr="Picture2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8425" y="1784350"/>
            <a:ext cx="1912938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6" descr="Picture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122488" y="1531938"/>
            <a:ext cx="4305300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 descr="Picture4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550025" y="1858963"/>
            <a:ext cx="1979613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98425" y="4673600"/>
            <a:ext cx="8415338" cy="96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AVID’s mission is to close the achievement gap by preparing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all students for college readiness and success in a global society.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8080375" y="6326188"/>
            <a:ext cx="433388" cy="3698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700088" y="233363"/>
            <a:ext cx="7380287" cy="914400"/>
          </a:xfrm>
          <a:prstGeom prst="rect">
            <a:avLst/>
          </a:prstGeom>
        </p:spPr>
        <p:txBody>
          <a:bodyPr/>
          <a:lstStyle>
            <a:lvl1pPr algn="ctr">
              <a:buNone/>
              <a:defRPr sz="54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4170784" y="6102350"/>
            <a:ext cx="4343434" cy="623888"/>
          </a:xfrm>
          <a:prstGeom prst="rect">
            <a:avLst/>
          </a:prstGeom>
        </p:spPr>
        <p:txBody>
          <a:bodyPr/>
          <a:lstStyle>
            <a:lvl1pPr algn="r">
              <a:buNone/>
              <a:defRPr sz="4000">
                <a:solidFill>
                  <a:schemeClr val="tx2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  <a:prstGeom prst="rect">
            <a:avLst/>
          </a:prstGeo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11" descr="AVID_logo-spo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  <a:prstGeom prst="rect">
            <a:avLst/>
          </a:prstGeo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rgbClr val="898989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847013" y="6356350"/>
            <a:ext cx="8397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65430962-250A-4FDF-837B-82E82DF75E96}" type="slidenum">
              <a:rPr lang="en-US">
                <a:solidFill>
                  <a:schemeClr val="tx2">
                    <a:lumMod val="75000"/>
                  </a:schemeClr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847013" y="6356350"/>
            <a:ext cx="8397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65430962-250A-4FDF-837B-82E82DF75E96}" type="slidenum">
              <a:rPr lang="en-US">
                <a:solidFill>
                  <a:schemeClr val="tx2">
                    <a:lumMod val="75000"/>
                  </a:schemeClr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9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6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30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8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847013" y="6356350"/>
            <a:ext cx="8397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65430962-250A-4FDF-837B-82E82DF75E96}" type="slidenum">
              <a:rPr lang="en-US">
                <a:solidFill>
                  <a:schemeClr val="tx2">
                    <a:lumMod val="75000"/>
                  </a:schemeClr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1"/>
                </a:solidFill>
                <a:latin typeface="Georgia"/>
                <a:ea typeface="MS PGothic" pitchFamily="34" charset="-128"/>
                <a:cs typeface="Georgia"/>
              </a:rPr>
              <a:t>iRespond Question Master</a:t>
            </a:r>
            <a:endParaRPr lang="en-US" sz="4400">
              <a:solidFill>
                <a:schemeClr val="tx1"/>
              </a:solidFill>
              <a:latin typeface="Georgia"/>
              <a:ea typeface="MS PGothic" pitchFamily="34" charset="-128"/>
              <a:cs typeface="Georgia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  <a:ea typeface="MS PGothic" pitchFamily="34" charset="-128"/>
                <a:cs typeface="MS PGothic" pitchFamily="34" charset="-128"/>
              </a:rPr>
              <a:t>A.) Response A</a:t>
            </a:r>
            <a:endParaRPr lang="en-US" sz="3200">
              <a:solidFill>
                <a:schemeClr val="tx1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6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  <a:ea typeface="MS PGothic" pitchFamily="34" charset="-128"/>
                <a:cs typeface="MS PGothic" pitchFamily="34" charset="-128"/>
              </a:rPr>
              <a:t>B.) Response B</a:t>
            </a:r>
            <a:endParaRPr lang="en-US" sz="3200">
              <a:solidFill>
                <a:schemeClr val="tx1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8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  <a:ea typeface="MS PGothic" pitchFamily="34" charset="-128"/>
                <a:cs typeface="MS PGothic" pitchFamily="34" charset="-128"/>
              </a:rPr>
              <a:t>C.) Response C</a:t>
            </a:r>
            <a:endParaRPr lang="en-US" sz="3200">
              <a:solidFill>
                <a:schemeClr val="tx1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9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  <a:ea typeface="MS PGothic" pitchFamily="34" charset="-128"/>
                <a:cs typeface="MS PGothic" pitchFamily="34" charset="-128"/>
              </a:rPr>
              <a:t>D.) Response D</a:t>
            </a:r>
            <a:endParaRPr lang="en-US" sz="3200">
              <a:solidFill>
                <a:schemeClr val="tx1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0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  <a:ea typeface="MS PGothic" pitchFamily="34" charset="-128"/>
                <a:cs typeface="MS PGothic" pitchFamily="34" charset="-128"/>
              </a:rPr>
              <a:t>E.) Response E</a:t>
            </a:r>
            <a:endParaRPr lang="en-US" sz="3200">
              <a:solidFill>
                <a:schemeClr val="tx1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Lucida Grande"/>
          <a:ea typeface="MS PGothic" pitchFamily="34" charset="-128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1303406"/>
            <a:ext cx="8852169" cy="914400"/>
          </a:xfrm>
        </p:spPr>
        <p:txBody>
          <a:bodyPr/>
          <a:lstStyle/>
          <a:p>
            <a:r>
              <a:rPr lang="en-US" sz="4000" b="1" dirty="0" smtClean="0"/>
              <a:t>Find Your Determination and Overcome Homework Frustration</a:t>
            </a:r>
          </a:p>
          <a:p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11285" y="1316038"/>
            <a:ext cx="6318115" cy="4459287"/>
          </a:xfrm>
        </p:spPr>
        <p:txBody>
          <a:bodyPr/>
          <a:lstStyle/>
          <a:p>
            <a:r>
              <a:rPr lang="en-US" dirty="0" smtClean="0"/>
              <a:t>Observe dramatizations of students and parents working through rigorous homework </a:t>
            </a:r>
          </a:p>
          <a:p>
            <a:r>
              <a:rPr lang="en-US" dirty="0" smtClean="0"/>
              <a:t>Examine the AVID homework and studying routine and discuss how the process can be implemented at home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 this session you will: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89" t="42058"/>
          <a:stretch/>
        </p:blipFill>
        <p:spPr>
          <a:xfrm>
            <a:off x="6629400" y="3429000"/>
            <a:ext cx="2047672" cy="319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 to consider: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student missing?</a:t>
            </a:r>
          </a:p>
          <a:p>
            <a:r>
              <a:rPr lang="en-US" dirty="0" smtClean="0"/>
              <a:t>What kind of language does she use?</a:t>
            </a:r>
          </a:p>
          <a:p>
            <a:r>
              <a:rPr lang="en-US" dirty="0" smtClean="0"/>
              <a:t>How does the parent reinforce her negative feelings towards the subject?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Unsuccessful Routine</a:t>
            </a:r>
            <a:endParaRPr lang="en-US" dirty="0"/>
          </a:p>
        </p:txBody>
      </p:sp>
      <p:sp>
        <p:nvSpPr>
          <p:cNvPr id="5" name="AutoShape 2" descr="data:image/jpeg;base64,/9j/4AAQSkZJRgABAQAAAQABAAD/2wCEAAkGBg8PDxAQEBAUFBIQEA8YDxAQFRAQEBASFBAWFRQYEhUXHCYeFxkjGRcSHzsgIygpLS0uFR4yODAqNSYrLCkBCQoKDgwOGg8PGiolHyQpKSwqKzUsKi01NDUvKSkpLCwpLykwLC0pLCwpLyksLSkqLDUtLCwpLCkpNSwwLCwqLf/AABEIAJYBTwMBIgACEQEDEQH/xAAcAAEAAgMBAQEAAAAAAAAAAAAAAQcEBQYCAwj/xABDEAACAgECAwYDBAYIBQUBAAABAgADEQQSBSExBgcTIkFRYXGBFDKRoSNCUnKxwRUkQ1NigpLRM6KywvAXY4Ph4hb/xAAbAQEAAgMBAQAAAAAAAAAAAAAAAQUCBAYDB//EADIRAAIBAwEFBgUEAwEAAAAAAAABAgMEEQUSITFBUWFxgaGx8AYikcHREzJC4SMz8bL/2gAMAwEAAhEDEQA/APERE7E+YCIiAIiIAiJMAREmCCJMRIAiJn8F4O+ruWpPm7eiL6kzGUlFZZnCEpyUYrLZ9uAdn7NZZtXki48Sw8wo+HuT7S0OFcJq01YrqXA9T1Zj7sfUz3w3h1enrWqsYVR9SfUsfUmZU526upVnhcDudP06FrHL3y5v7L3vERE0y0EREAREQBERAEREATWcc4DTq022DDD7lg+8h+HuPhNnEyjJxeY8TCpTjUi4zWUymuMcHt0tprsHxVh91191/wDOUwZcXG+C16uo1vyPVH9Ub3H+3rKm4hoLKLWqsGGQ8/Yj0I+BnRWl0qyw+KOI1LT3ayzH9r4fhmLEmRN0qhERAEREAREQBERAEREAREQBERAESYgCIkyCBETf9nuyNurw7eSr9sjm/wC4PX59PnMKlSNNbUnuPajRnWlsU1lmirrZiFUEk9AoJJ+QE6Hh/YTV24LgVL/7h83+kfzxO/4VwOjSripAD6uebt82/l0mwxKirqUnupo6a20KCWazy+iOO03dtSP+Jc7fuBUH55nQcH4FTpFZagfMcszHcxx05+3Xl8ZsYmhUuKlRYlIuaNlQovNOCT6/9ERE8DbEREAREQBERAEREAREQBERAE5ntvwD7RT4qD9LSCeXV06sPp1H19500gz0pVHTkpR5HhcUI16bpy4Mo2Ju+13CPs2qYKMJZ56/YAnmPoc/TE0k6qnNTipLmfO61KVKbhLimREmRMzzEREAREQBERAEREAREQBESYAiJMECIm67LcBOrvAbPhpg2n4eij4n+AM85zUIuUuCPWlSlVmoQ4s2XY/sl4+L7x+iB8if3pHqf8P8ZYiIAAAMADAA5AD4RXWFAUAAAAADkAAOQE9Tmq9eVaWX4I76zs4WtPZjx5vqIiJrm6IiIAiIgCIiAIiIAiIgCIiAIiIAjMw+LcUr0tTW2HkOgHVmPQL8ZXPEu22suY7X8JfRa8Zx8W6k/hNqhazrb48OpX3mo0bXdPe+iLSzEqfR9sNbUc+MXHqtvnB+vUfQywuzvaFNbXuUbXXAsTrtJ6Ee4POTXs6lFZe9GFpqdG6ezHc+j+xrO8Hh3iaYWgealgf8jEK357T9JW0uriGlFtNlZ/XR1/EESliMcj1HWWWm1M03Hp9yi12js1o1F/Jen9YPMSZEtDnyIkyIJEREAREQBERAEREASYiCCYiJAEtrsrwgabTIpHnfzWe+4jp9BgfSV12Y0Hj6ulCOW7c37qeY/jgD6y3BKfUqvCmu9nUaDbr5qz7l9/sTERKc6gREQBERAESGYAZJwPUnkIVgQCDkHoRzBgExEQBERAEREAREQBEQYBwHeTqWNtNX6oRmx7sW2/wH5zjwJuu2XFfH1bjAC0k1r7nax3E/5szSgzp7WDhRimfPdRqKpczknuz6bgRN72G1RTXVqOlgdWHuNpYfmomiJnU933CmfUHUEeSoMAfd2GMD5Ak/USblpUZbXQjT4ylcw2eq/vyLGlNcbp2arUL+zdZj5byRLkMqHtW39d1IH96f4CVOn1IwlJyeFg6jV7WpcqnClFyk3uS7jWTyWniMTZnqcE/lWfI97b4KrzjmvUUexLa/C+mT3uETxiIhqcW/mjjzMrj4JrxjmjVUn0a2fuz3EgNJlnCpGotqLyji7m1rWtR0q0XGS5e+K7UIiJmawiIgCIiATESRBAiIkA6/u3ozqLX/AGKgB82b/wDJnc8VoezT3Ihw71WqhztwzIQvP0545zj+7Mc9T/8AD/3zupzl+8134eh3WjxxaRfXPqz88dkdXqNLxmirValwKL7VvL3WGobK7A2SxwRkdTLf0/eZwh3FY1qZJwCwsRCf32UL+cpniPBjrePX6VWCm7X6hdxGdoDuzHHqQqnlOs7bd0em0mhs1Omtt30KGsW0qwsXIDYwBtbnn25Y+M0i3Op71+LVLofAGpWm68o1LFrUDKlil8PWpxyI+eZ47oGYcPtL6hbsamz9IHtsCjwq+RawAjHM+3OVei/auC2WWu5fhtyJp+Y2+FqGTKtkZ8pU4wRjOPSfL+mbauCJp0JVdTrtSbSOW5K6aMKfgS2SP8IgguvUd5XCK2KNra8jrs32D/UikH8Z60XeLwu+xKqtWrO5wihbQScE+q46AyuOy3dDXreHpqW1LLbchalVCmpBkhRZkZPTngjH0mg7rtClvFqUsLZUWshQjG9EP3sg5XG7254gk+veD2pHE+IbU1GNGprWpiLBUoIG+xkxknJb0zhQBLR4X224XoNNpdNbrF3V6XT4YV3gOpqBVgNpwCMHEqHVdmKU40OHBn8L7XTVvJXxdr7MnOMZ8x9J0He32So0S6Oyp7CXRaiHKkbKKUVCMKOZHX+UAtq3tdok0i61rwNM5AW3bZgksVHLbu6gjpMLTd4/CrRYU1SkVVmyzyXDbWGVSeac+bL095zXBuB16zsxTXYzAJVdYChUHdVbayg5B5ZnCd1XCU1uq1GmsLBLtDarlCAwHi1Hy5BHp7QD6dnu1aVcb+0XapxpftGrbczXNXsYWbPJz5c15Y5S3NZ3j8Kpc12atVcBSV2XHAZQy9F9iD9ZSXAuy9Oo4udA7OKvH1SblK+JtrFm05IIz5R6Tdd73ZqrR6iiytnJ1CHfvKkDwUrrXbgD0gFwa3tdoqNNVq7bwtF+3wrNthD7lLLyC5GQCeYmFT3kcKdLXXVqVpVWtOy7yqzhFP3efmZRy95zfEuCV6rsxpi7MPs2hrur2FRl69M2A2QfLzPTHznB92/Bq9Z/SNFhYK2jDEoQGzXelg6gjqogguLS94fC7VsdNWm2lQ1jMLKwoY4HNlGSTywOc86TvG4XatrrqRspANjulqIMnCgMygEnngDmcHlylEdi+y9nE9UunV9g2F7XI3bUXA5LnmcsB9Zk9r9JXptWOHq7DT6RlDvtBd7HCtbaVGAWwQoHtWo94JLm0fepwi1/DGqCknANqW1IT++ygD64m0v7Rimk26ipqxuCoAVsNhIzlNp6Y98SieLrwI0EaU61b1Hla4VtXYR6OA3lz7jp7Gdx3TWDiGhu0Wp3MulsrahskMiuGwoPsCrcvZsegmcNnaW1wPKtt7D/AE8bXLJ9eN8Ee5m1elVrKbmZvKCXrYnzqy9eueYkcG7G6nUHzKakAPnsUgk+gVTgmWVw7h1enrWqsYVc4yckknJJPvmZM33qE1HZj4MpVotKUlUqPjvaXDPPHPBxei7t0DA3XFh+yi7M/MkkzrtLpEqRUrUKqjko6CfaebHwCZp1a9Sr+9lpb2dG3/1Rx77TR9qu0I0teF52PkIPb3Y/ASq9TazuzMSWZiWJ6k/GbXjfEjqL3sJ5ZwnwQdP9/rNNma2cs7qztFb01n9z4/gRESTcEiTIgCSpkRNq2uHRnnlzKTW9JhqVu4Y+db4vt6dz5/Xke4gGJ1CeT4g04vDEREkgREQCZIkSRIIEREA7Pu0txZqE90rP+liP+4Tv5VnYjWeFra89LAyH/MMr/wAwWWnOe1COK2eqX4O20SopWqj0bX3+5+buN1ar+mtS2lV/GXW6hqfDGW3LYzeX35A8vXpzzM3j3bzi3Ea/sT143ECyummxbbSCCA4JJ6gHAAn6DxGJoF0UxrOyNug7OajxlxfqNRp3dBzNaixQinHrjJP72PSR2M7FDifBLKs+HbXrbXodgcAmmoEN67WHt7A+mJdM47vO4rxDT6POhqYlyRdfX5rKEx1VRz58/N+rj5EAV0ezHaXRae3T1iz7Phty0WVOCD97wxnxBnnyAHyn27kdRpF1liOrfaXrbwHJHh7BguoGMh8DOfYEcvXFXvt4kKvDIoNmMeMVbxM+5UNt3fTHwmX3Q9ktU+tTXWIyU1LYVdwVNzuhXyA9R5id3Tlj5CTG4jW3/wDUg4OP6R03PBx/Zzte+Xs/dqtHVbShc6axmdEBZjW64JAHM4IXp6Z9p0NvGrU1VtK7bM2ItaM21lJpLHGF5qCBknpun30XE7dTRY+RQFKYs+8RtwbgQ4wMHcmfcE+kEFJ8B7c8SXRnhenqFm8WLWVR2vRbCS4XBx6tzI5Z/DZdyNZHE3yCB9kt6gj+0qlg1cbvqSi82pZ4tN7ujCuv/hopK5Rclt2/Hz+E3Gh7QNbfZUK+SrYVO7LHbtwWHoG3ZB/jAyURdxa/Q8W1GqpQF6tVqyodWZDuexTkAg9CfWd33scI1Gs0Wg1qVljXVnULWCSgtRH3BeZ2ggg+2R8Z12n45YqJYb/Ec1g3UFAi0O1iLl2VcoqZbIbJOCfefO7tHYSWFgTy6chcoVP9cNTspZclWTzfIgwCpdD254jboDwuqoOnhMpdEdrloAJZTg7QAuRuI6fjNp3OVsL9dkEZ0L9QR+uJZlPaliWAoVP0igsxIWvLWD9NgZB8n/OPr9eF9qHutqQ1BfEVTyYkjdWXBAI5qPu598wCr+42thxGzII/qb9QR/a1TYd7XYu9dT/SWnr8RG2HUIFFmx0AAZkx5kKgZ5ehzyM7Re0VyXW+fxURtThB4Z5Jt2E7F3KBlvMcg46ZmSe1zBqwUTDWFWcOdrL4or31EjzDmT9D6c4GSm7O2VdypVRwfQi4kAlKBcXPslWOWfmZcPd7wW3TaUtqKKKbrmDPXpqq6QigeRX2feYZY/Ddj0nw1XH2FTOiU1s41O21Dkk0kDHNObtkEKfT8utqcMqkHIIBBHQ5EA9xEQBNT2n1Jr0lzDr4ZA+beX+c2uZo+2Qzo7seig/g4MhntbpOrBPqvUq6w4BmPPuV3OqD9ZlGT6FjibHWdmLa22qd58uBtas83sXmHxgfo2OemOcxR2tWrGMsSZp5s6+BMV3bxtNdbIcHz7q3cgfFRXYD+78ZI7PWitnY4wUCqo8UNvUMp3oSqqcgZJn2o02sFYAZQKWYVozV5LXWvQ4X38wcc/fl1mRrzqpr5JI+NHZ25mKNtRgVBDMmBurscbiDyOKzy+M1X/nvN8j69grKBhPD2gCkDk1tSKF9csbl2455+U11vCL1t8Jkw5UtjKBdnMlt2doUYbnnAxIJp1Hl7cl4eZhRM88C1HqgHNhkvWB5U3k5LfdCkNu6YI5zF1WmepyjjDLjIyD1AI5jkeREk9lOMtyaPCSZCyZ1Vs80Y56I+FazFRv66jw25eoiImwVYiIgEyRIkiCBERIB7ptKMrKcFSCp9iDkS5OFcQXUU13L0dQSPY9GH0ORKZE67sFx3w3Omc+Ww5rJ6Cz2+v8AEfGV9/R/UhtLii70a7VGtsS4S9eX4LDiInPnaiIiAY50FJbeak3ftbV3fjjMyIiAQygjB9Z40+nStQiKFVRhVHICfSIAiIgCIiAfHVaSu1dtihhkHB9COhHsZ7rqVQFUABQAoAwAB0AE9xAEREAREQBNXxfjIpG1ebkch6Ae5myc4BnC6m1rbGbmSxOAOfL0/KaF9cOjBKPFmMng+l3E7nOTY3yB2j8BPhfqnNbIzsVZSCCc5BGPWT9nfO3Y2SOQwc4+Uxrg2cYPr6H06/hg/hKHbq5zl+Z4ubjvXE5rV6VqHVgcjcCrezA5AImSnaG7cCSNu4FlrWpAfM5OBtI5l3zkHOec2Os0+6tlI+8uVz+RH1E5lTyl9ZV3Vg1LijrtPuFd0/8AIstGy4jxhrSu0BETw9igLlSiBQcgAfQACLOPXsSSy8wOiVqARabQQAOTByWz15zXxN0slSgkljgZ93HL2x5gNrIV2IibWR3dSNo5eZ3P1nluMWl9/k3EYP6OvBUqQVIxgqQxyPXl7CYUiCf0odEbBONWF0aw7gviDaorUbXQIy4Kldu1VGCMYEx+I6zxrXt27dxGFH6oChQOg9APQTHgCetKm6klFczUvK9GxoyuJ7lFe0u9npZMROsjFRSiuR8HrVZVqkqkuMm2/F5EREyPIREQCYgRBBMREgAT0DieZMAsvsh2pGpUVWnFyjqf7VR6j/F7j6/LppSFdhVgykgqQVI5EEdCDO+7OduVcCvUkK/QW9Ef979k/Hp8pSXdk4vbp8Oh1um6tGaVKu8Pk+vf2+p2MSAwPSTKo6MREQBERAEREAREQBERAEREAREQDzYuQROHrY1WHOcoXHLrnaVB/OdlrtfVQhe1wqj1Pr8APU/ASueK9pq7r2KoUrOBuP3mI9WHp/8AU1LuyrXEFUpLOz73dX2Gnc3VGi1Gckm/fgbJOIqF2EZG1gThW/XDDAPUfhC8Vxk4Jbd5Sdo8h2hwQPcKB/maa1GBGQcj3HMQ7hRknA9zyEoFOaeyuPAx2+Z9OIalfM4BCquFB6hVXCg/HkPqZyKjAmy4hr/E8q/dHU/tH/aYeJ2el6U1RlKtulJ57vfQq4/EFSyuM0MOP8lyf/OT9UfOJJSRtM9Z6fWi92/32nY23xdp9WP+RuD7U35rPohIMnaZOyIafWk96x77DK4+LdOpRzBub6JNf+sHkCewIiXNvawoLdx6nzvV9br6nP590FwivV9X2/TAiIm0UYiIgCIiATEiTAJiRJkECTIiATJkRANvwjtRqdLgI+5P7t/Mn09V+k6/h/eFp3wLVas+/wB9PxHP8pXUTVq2lKrva39SwttSuLdYjLK6PeXHpuN6a37l9Z+G5QfwPOZgYHofwlIT0GI6E/SaT0xcpeRax+IJfyp+f9Mux7VHUgfMgTXavtLo6vvXp8lO9vwXMqMnPXn8+cSY6ZH+UiJ/EE2vkgl3vP4O74j3iqMjT1lj+3Z5V+ijmfxE+/Cu8Gl8C9TW37S5as/zH5/OV7E2HYUdnGPE0VrN0p7WV3Y3fnzLp02srtXdW6uPdCGH5T7ZlJ1XMh3KxU+6kqfxE22m7Ya2vpcWHtYFf8yM/nNKemy/hItqWvwf+yDXdv8AwWtErqvvF1Q+8lTfRwf+qfX/ANSL/wC5r/F54OwrdPM3FrVo+b+hYEjMrm3vE1Z+6lS/5WJ/NprdV2s1tnW9gPZMV/8ASMzOOnVXxwjynrtvH9qb8C0NZxKmkZtsVB/iIBPyHU/ScrxXvEQZXTJuP95ZlVHyXqfricI7ljliST1JJJP1M8zdpafTjvlvKm41ytU3U1sr6v34GVxDiV2offa5Y+mei/BR0A+UxYkSxSSWEUkpOT2pPLA5dCR8jiDz6kn584iRsxznG8jaeMZIiImRAkSZEASJMiSSIiIAiIgCIiAIiIAkyIgEyZEQQTERIAkxEASYiAIkxAEREggREQBERAEREAREQCIiJJIkREECREQSIiIBEREkEREQSIiIAiIgCIi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g8PDxAQEBAUFBIQEA8YDxAQFRAQEBASFBAWFRQYEhUXHCYeFxkjGRcSHzsgIygpLS0uFR4yODAqNSYrLCkBCQoKDgwOGg8PGiolHyQpKSwqKzUsKi01NDUvKSkpLCwpLykwLC0pLCwpLyksLSkqLDUtLCwpLCkpNSwwLCwqLf/AABEIAJYBTwMBIgACEQEDEQH/xAAcAAEAAgMBAQEAAAAAAAAAAAAAAQcEBQYCAwj/xABDEAACAgECAwYDBAYIBQUBAAABAgADEQQSBSExBgcTIkFRYXGBFDKRoSNCUnKxwRUkQ1NigpLRM6KywvAXY4Ph4hb/xAAbAQEAAgMBAQAAAAAAAAAAAAAAAQUCBAYDB//EADIRAAIBAwEFBgUEAwEAAAAAAAABAgMEEQUSITFBUWFxgaGx8AYikcHREzJC4SMz8bL/2gAMAwEAAhEDEQA/APERE7E+YCIiAIiIAiJMAREmCCJMRIAiJn8F4O+ruWpPm7eiL6kzGUlFZZnCEpyUYrLZ9uAdn7NZZtXki48Sw8wo+HuT7S0OFcJq01YrqXA9T1Zj7sfUz3w3h1enrWqsYVR9SfUsfUmZU526upVnhcDudP06FrHL3y5v7L3vERE0y0EREAREQBERAEREATWcc4DTq022DDD7lg+8h+HuPhNnEyjJxeY8TCpTjUi4zWUymuMcHt0tprsHxVh91191/wDOUwZcXG+C16uo1vyPVH9Ub3H+3rKm4hoLKLWqsGGQ8/Yj0I+BnRWl0qyw+KOI1LT3ayzH9r4fhmLEmRN0qhERAEREAREQBERAEREAREQBERAESYgCIkyCBETf9nuyNurw7eSr9sjm/wC4PX59PnMKlSNNbUnuPajRnWlsU1lmirrZiFUEk9AoJJ+QE6Hh/YTV24LgVL/7h83+kfzxO/4VwOjSripAD6uebt82/l0mwxKirqUnupo6a20KCWazy+iOO03dtSP+Jc7fuBUH55nQcH4FTpFZagfMcszHcxx05+3Xl8ZsYmhUuKlRYlIuaNlQovNOCT6/9ERE8DbEREAREQBERAEREAREQBERAE5ntvwD7RT4qD9LSCeXV06sPp1H19500gz0pVHTkpR5HhcUI16bpy4Mo2Ju+13CPs2qYKMJZ56/YAnmPoc/TE0k6qnNTipLmfO61KVKbhLimREmRMzzEREAREQBERAEREAREQBESYAiJMECIm67LcBOrvAbPhpg2n4eij4n+AM85zUIuUuCPWlSlVmoQ4s2XY/sl4+L7x+iB8if3pHqf8P8ZYiIAAAMADAA5AD4RXWFAUAAAAADkAAOQE9Tmq9eVaWX4I76zs4WtPZjx5vqIiJrm6IiIAiIgCIiAIiIAiIgCIiAIiIAjMw+LcUr0tTW2HkOgHVmPQL8ZXPEu22suY7X8JfRa8Zx8W6k/hNqhazrb48OpX3mo0bXdPe+iLSzEqfR9sNbUc+MXHqtvnB+vUfQywuzvaFNbXuUbXXAsTrtJ6Ee4POTXs6lFZe9GFpqdG6ezHc+j+xrO8Hh3iaYWgealgf8jEK357T9JW0uriGlFtNlZ/XR1/EESliMcj1HWWWm1M03Hp9yi12js1o1F/Jen9YPMSZEtDnyIkyIJEREAREQBERAEREASYiCCYiJAEtrsrwgabTIpHnfzWe+4jp9BgfSV12Y0Hj6ulCOW7c37qeY/jgD6y3BKfUqvCmu9nUaDbr5qz7l9/sTERKc6gREQBERAESGYAZJwPUnkIVgQCDkHoRzBgExEQBERAEREAREQBEQYBwHeTqWNtNX6oRmx7sW2/wH5zjwJuu2XFfH1bjAC0k1r7nax3E/5szSgzp7WDhRimfPdRqKpczknuz6bgRN72G1RTXVqOlgdWHuNpYfmomiJnU933CmfUHUEeSoMAfd2GMD5Ak/USblpUZbXQjT4ylcw2eq/vyLGlNcbp2arUL+zdZj5byRLkMqHtW39d1IH96f4CVOn1IwlJyeFg6jV7WpcqnClFyk3uS7jWTyWniMTZnqcE/lWfI97b4KrzjmvUUexLa/C+mT3uETxiIhqcW/mjjzMrj4JrxjmjVUn0a2fuz3EgNJlnCpGotqLyji7m1rWtR0q0XGS5e+K7UIiJmawiIgCIiATESRBAiIkA6/u3ozqLX/AGKgB82b/wDJnc8VoezT3Ihw71WqhztwzIQvP0545zj+7Mc9T/8AD/3zupzl+8134eh3WjxxaRfXPqz88dkdXqNLxmirValwKL7VvL3WGobK7A2SxwRkdTLf0/eZwh3FY1qZJwCwsRCf32UL+cpniPBjrePX6VWCm7X6hdxGdoDuzHHqQqnlOs7bd0em0mhs1Omtt30KGsW0qwsXIDYwBtbnn25Y+M0i3Op71+LVLofAGpWm68o1LFrUDKlil8PWpxyI+eZ47oGYcPtL6hbsamz9IHtsCjwq+RawAjHM+3OVei/auC2WWu5fhtyJp+Y2+FqGTKtkZ8pU4wRjOPSfL+mbauCJp0JVdTrtSbSOW5K6aMKfgS2SP8IgguvUd5XCK2KNra8jrs32D/UikH8Z60XeLwu+xKqtWrO5wihbQScE+q46AyuOy3dDXreHpqW1LLbchalVCmpBkhRZkZPTngjH0mg7rtClvFqUsLZUWshQjG9EP3sg5XG7254gk+veD2pHE+IbU1GNGprWpiLBUoIG+xkxknJb0zhQBLR4X224XoNNpdNbrF3V6XT4YV3gOpqBVgNpwCMHEqHVdmKU40OHBn8L7XTVvJXxdr7MnOMZ8x9J0He32So0S6Oyp7CXRaiHKkbKKUVCMKOZHX+UAtq3tdok0i61rwNM5AW3bZgksVHLbu6gjpMLTd4/CrRYU1SkVVmyzyXDbWGVSeac+bL095zXBuB16zsxTXYzAJVdYChUHdVbayg5B5ZnCd1XCU1uq1GmsLBLtDarlCAwHi1Hy5BHp7QD6dnu1aVcb+0XapxpftGrbczXNXsYWbPJz5c15Y5S3NZ3j8Kpc12atVcBSV2XHAZQy9F9iD9ZSXAuy9Oo4udA7OKvH1SblK+JtrFm05IIz5R6Tdd73ZqrR6iiytnJ1CHfvKkDwUrrXbgD0gFwa3tdoqNNVq7bwtF+3wrNthD7lLLyC5GQCeYmFT3kcKdLXXVqVpVWtOy7yqzhFP3efmZRy95zfEuCV6rsxpi7MPs2hrur2FRl69M2A2QfLzPTHznB92/Bq9Z/SNFhYK2jDEoQGzXelg6gjqogguLS94fC7VsdNWm2lQ1jMLKwoY4HNlGSTywOc86TvG4XatrrqRspANjulqIMnCgMygEnngDmcHlylEdi+y9nE9UunV9g2F7XI3bUXA5LnmcsB9Zk9r9JXptWOHq7DT6RlDvtBd7HCtbaVGAWwQoHtWo94JLm0fepwi1/DGqCknANqW1IT++ygD64m0v7Rimk26ipqxuCoAVsNhIzlNp6Y98SieLrwI0EaU61b1Hla4VtXYR6OA3lz7jp7Gdx3TWDiGhu0Wp3MulsrahskMiuGwoPsCrcvZsegmcNnaW1wPKtt7D/AE8bXLJ9eN8Ee5m1elVrKbmZvKCXrYnzqy9eueYkcG7G6nUHzKakAPnsUgk+gVTgmWVw7h1enrWqsYVc4yckknJJPvmZM33qE1HZj4MpVotKUlUqPjvaXDPPHPBxei7t0DA3XFh+yi7M/MkkzrtLpEqRUrUKqjko6CfaebHwCZp1a9Sr+9lpb2dG3/1Rx77TR9qu0I0teF52PkIPb3Y/ASq9TazuzMSWZiWJ6k/GbXjfEjqL3sJ5ZwnwQdP9/rNNma2cs7qztFb01n9z4/gRESTcEiTIgCSpkRNq2uHRnnlzKTW9JhqVu4Y+db4vt6dz5/Xke4gGJ1CeT4g04vDEREkgREQCZIkSRIIEREA7Pu0txZqE90rP+liP+4Tv5VnYjWeFra89LAyH/MMr/wAwWWnOe1COK2eqX4O20SopWqj0bX3+5+buN1ar+mtS2lV/GXW6hqfDGW3LYzeX35A8vXpzzM3j3bzi3Ea/sT143ECyummxbbSCCA4JJ6gHAAn6DxGJoF0UxrOyNug7OajxlxfqNRp3dBzNaixQinHrjJP72PSR2M7FDifBLKs+HbXrbXodgcAmmoEN67WHt7A+mJdM47vO4rxDT6POhqYlyRdfX5rKEx1VRz58/N+rj5EAV0ezHaXRae3T1iz7Phty0WVOCD97wxnxBnnyAHyn27kdRpF1liOrfaXrbwHJHh7BguoGMh8DOfYEcvXFXvt4kKvDIoNmMeMVbxM+5UNt3fTHwmX3Q9ktU+tTXWIyU1LYVdwVNzuhXyA9R5id3Tlj5CTG4jW3/wDUg4OP6R03PBx/Zzte+Xs/dqtHVbShc6axmdEBZjW64JAHM4IXp6Z9p0NvGrU1VtK7bM2ItaM21lJpLHGF5qCBknpun30XE7dTRY+RQFKYs+8RtwbgQ4wMHcmfcE+kEFJ8B7c8SXRnhenqFm8WLWVR2vRbCS4XBx6tzI5Z/DZdyNZHE3yCB9kt6gj+0qlg1cbvqSi82pZ4tN7ujCuv/hopK5Rclt2/Hz+E3Gh7QNbfZUK+SrYVO7LHbtwWHoG3ZB/jAyURdxa/Q8W1GqpQF6tVqyodWZDuexTkAg9CfWd33scI1Gs0Wg1qVljXVnULWCSgtRH3BeZ2ggg+2R8Z12n45YqJYb/Ec1g3UFAi0O1iLl2VcoqZbIbJOCfefO7tHYSWFgTy6chcoVP9cNTspZclWTzfIgwCpdD254jboDwuqoOnhMpdEdrloAJZTg7QAuRuI6fjNp3OVsL9dkEZ0L9QR+uJZlPaliWAoVP0igsxIWvLWD9NgZB8n/OPr9eF9qHutqQ1BfEVTyYkjdWXBAI5qPu598wCr+42thxGzII/qb9QR/a1TYd7XYu9dT/SWnr8RG2HUIFFmx0AAZkx5kKgZ5ehzyM7Re0VyXW+fxURtThB4Z5Jt2E7F3KBlvMcg46ZmSe1zBqwUTDWFWcOdrL4or31EjzDmT9D6c4GSm7O2VdypVRwfQi4kAlKBcXPslWOWfmZcPd7wW3TaUtqKKKbrmDPXpqq6QigeRX2feYZY/Ddj0nw1XH2FTOiU1s41O21Dkk0kDHNObtkEKfT8utqcMqkHIIBBHQ5EA9xEQBNT2n1Jr0lzDr4ZA+beX+c2uZo+2Qzo7seig/g4MhntbpOrBPqvUq6w4BmPPuV3OqD9ZlGT6FjibHWdmLa22qd58uBtas83sXmHxgfo2OemOcxR2tWrGMsSZp5s6+BMV3bxtNdbIcHz7q3cgfFRXYD+78ZI7PWitnY4wUCqo8UNvUMp3oSqqcgZJn2o02sFYAZQKWYVozV5LXWvQ4X38wcc/fl1mRrzqpr5JI+NHZ25mKNtRgVBDMmBurscbiDyOKzy+M1X/nvN8j69grKBhPD2gCkDk1tSKF9csbl2455+U11vCL1t8Jkw5UtjKBdnMlt2doUYbnnAxIJp1Hl7cl4eZhRM88C1HqgHNhkvWB5U3k5LfdCkNu6YI5zF1WmepyjjDLjIyD1AI5jkeREk9lOMtyaPCSZCyZ1Vs80Y56I+FazFRv66jw25eoiImwVYiIgEyRIkiCBERIB7ptKMrKcFSCp9iDkS5OFcQXUU13L0dQSPY9GH0ORKZE67sFx3w3Omc+Ww5rJ6Cz2+v8AEfGV9/R/UhtLii70a7VGtsS4S9eX4LDiInPnaiIiAY50FJbeak3ftbV3fjjMyIiAQygjB9Z40+nStQiKFVRhVHICfSIAiIgCIiAfHVaSu1dtihhkHB9COhHsZ7rqVQFUABQAoAwAB0AE9xAEREAREQBNXxfjIpG1ebkch6Ae5myc4BnC6m1rbGbmSxOAOfL0/KaF9cOjBKPFmMng+l3E7nOTY3yB2j8BPhfqnNbIzsVZSCCc5BGPWT9nfO3Y2SOQwc4+Uxrg2cYPr6H06/hg/hKHbq5zl+Z4ubjvXE5rV6VqHVgcjcCrezA5AImSnaG7cCSNu4FlrWpAfM5OBtI5l3zkHOec2Os0+6tlI+8uVz+RH1E5lTyl9ZV3Vg1LijrtPuFd0/8AIstGy4jxhrSu0BETw9igLlSiBQcgAfQACLOPXsSSy8wOiVqARabQQAOTByWz15zXxN0slSgkljgZ93HL2x5gNrIV2IibWR3dSNo5eZ3P1nluMWl9/k3EYP6OvBUqQVIxgqQxyPXl7CYUiCf0odEbBONWF0aw7gviDaorUbXQIy4Kldu1VGCMYEx+I6zxrXt27dxGFH6oChQOg9APQTHgCetKm6klFczUvK9GxoyuJ7lFe0u9npZMROsjFRSiuR8HrVZVqkqkuMm2/F5EREyPIREQCYgRBBMREgAT0DieZMAsvsh2pGpUVWnFyjqf7VR6j/F7j6/LppSFdhVgykgqQVI5EEdCDO+7OduVcCvUkK/QW9Ef979k/Hp8pSXdk4vbp8Oh1um6tGaVKu8Pk+vf2+p2MSAwPSTKo6MREQBERAEREAREQBERAEREAREQDzYuQROHrY1WHOcoXHLrnaVB/OdlrtfVQhe1wqj1Pr8APU/ASueK9pq7r2KoUrOBuP3mI9WHp/8AU1LuyrXEFUpLOz73dX2Gnc3VGi1Gckm/fgbJOIqF2EZG1gThW/XDDAPUfhC8Vxk4Jbd5Sdo8h2hwQPcKB/maa1GBGQcj3HMQ7hRknA9zyEoFOaeyuPAx2+Z9OIalfM4BCquFB6hVXCg/HkPqZyKjAmy4hr/E8q/dHU/tH/aYeJ2el6U1RlKtulJ57vfQq4/EFSyuM0MOP8lyf/OT9UfOJJSRtM9Z6fWi92/32nY23xdp9WP+RuD7U35rPohIMnaZOyIafWk96x77DK4+LdOpRzBub6JNf+sHkCewIiXNvawoLdx6nzvV9br6nP590FwivV9X2/TAiIm0UYiIgCIiATEiTAJiRJkECTIiATJkRANvwjtRqdLgI+5P7t/Mn09V+k6/h/eFp3wLVas+/wB9PxHP8pXUTVq2lKrva39SwttSuLdYjLK6PeXHpuN6a37l9Z+G5QfwPOZgYHofwlIT0GI6E/SaT0xcpeRax+IJfyp+f9Mux7VHUgfMgTXavtLo6vvXp8lO9vwXMqMnPXn8+cSY6ZH+UiJ/EE2vkgl3vP4O74j3iqMjT1lj+3Z5V+ijmfxE+/Cu8Gl8C9TW37S5as/zH5/OV7E2HYUdnGPE0VrN0p7WV3Y3fnzLp02srtXdW6uPdCGH5T7ZlJ1XMh3KxU+6kqfxE22m7Ya2vpcWHtYFf8yM/nNKemy/hItqWvwf+yDXdv8AwWtErqvvF1Q+8lTfRwf+qfX/ANSL/wC5r/F54OwrdPM3FrVo+b+hYEjMrm3vE1Z+6lS/5WJ/NprdV2s1tnW9gPZMV/8ASMzOOnVXxwjynrtvH9qb8C0NZxKmkZtsVB/iIBPyHU/ScrxXvEQZXTJuP95ZlVHyXqfricI7ljliST1JJJP1M8zdpafTjvlvKm41ytU3U1sr6v34GVxDiV2offa5Y+mei/BR0A+UxYkSxSSWEUkpOT2pPLA5dCR8jiDz6kn584iRsxznG8jaeMZIiImRAkSZEASJMiSSIiIAiIgCIiAIiIAkyIgEyZEQQTERIAkxEASYiAIkxAEREggREQBERAEREAREQCIiJJIkREECREQSIiIBEREkEREQSIiIAiIgCIiA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g8PDxAQEBAUFBIQEA8YDxAQFRAQEBASFBAWFRQYEhUXHCYeFxkjGRcSHzsgIygpLS0uFR4yODAqNSYrLCkBCQoKDgwOGg8PGiolHyQpKSwqKzUsKi01NDUvKSkpLCwpLykwLC0pLCwpLyksLSkqLDUtLCwpLCkpNSwwLCwqLf/AABEIAJYBTwMBIgACEQEDEQH/xAAcAAEAAgMBAQEAAAAAAAAAAAAAAQcEBQYCAwj/xABDEAACAgECAwYDBAYIBQUBAAABAgADEQQSBSExBgcTIkFRYXGBFDKRoSNCUnKxwRUkQ1NigpLRM6KywvAXY4Ph4hb/xAAbAQEAAgMBAQAAAAAAAAAAAAAAAQUCBAYDB//EADIRAAIBAwEFBgUEAwEAAAAAAAABAgMEEQUSITFBUWFxgaGx8AYikcHREzJC4SMz8bL/2gAMAwEAAhEDEQA/APERE7E+YCIiAIiIAiJMAREmCCJMRIAiJn8F4O+ruWpPm7eiL6kzGUlFZZnCEpyUYrLZ9uAdn7NZZtXki48Sw8wo+HuT7S0OFcJq01YrqXA9T1Zj7sfUz3w3h1enrWqsYVR9SfUsfUmZU526upVnhcDudP06FrHL3y5v7L3vERE0y0EREAREQBERAEREATWcc4DTq022DDD7lg+8h+HuPhNnEyjJxeY8TCpTjUi4zWUymuMcHt0tprsHxVh91191/wDOUwZcXG+C16uo1vyPVH9Ub3H+3rKm4hoLKLWqsGGQ8/Yj0I+BnRWl0qyw+KOI1LT3ayzH9r4fhmLEmRN0qhERAEREAREQBERAEREAREQBERAESYgCIkyCBETf9nuyNurw7eSr9sjm/wC4PX59PnMKlSNNbUnuPajRnWlsU1lmirrZiFUEk9AoJJ+QE6Hh/YTV24LgVL/7h83+kfzxO/4VwOjSripAD6uebt82/l0mwxKirqUnupo6a20KCWazy+iOO03dtSP+Jc7fuBUH55nQcH4FTpFZagfMcszHcxx05+3Xl8ZsYmhUuKlRYlIuaNlQovNOCT6/9ERE8DbEREAREQBERAEREAREQBERAE5ntvwD7RT4qD9LSCeXV06sPp1H19500gz0pVHTkpR5HhcUI16bpy4Mo2Ju+13CPs2qYKMJZ56/YAnmPoc/TE0k6qnNTipLmfO61KVKbhLimREmRMzzEREAREQBERAEREAREQBESYAiJMECIm67LcBOrvAbPhpg2n4eij4n+AM85zUIuUuCPWlSlVmoQ4s2XY/sl4+L7x+iB8if3pHqf8P8ZYiIAAAMADAA5AD4RXWFAUAAAAADkAAOQE9Tmq9eVaWX4I76zs4WtPZjx5vqIiJrm6IiIAiIgCIiAIiIAiIgCIiAIiIAjMw+LcUr0tTW2HkOgHVmPQL8ZXPEu22suY7X8JfRa8Zx8W6k/hNqhazrb48OpX3mo0bXdPe+iLSzEqfR9sNbUc+MXHqtvnB+vUfQywuzvaFNbXuUbXXAsTrtJ6Ee4POTXs6lFZe9GFpqdG6ezHc+j+xrO8Hh3iaYWgealgf8jEK357T9JW0uriGlFtNlZ/XR1/EESliMcj1HWWWm1M03Hp9yi12js1o1F/Jen9YPMSZEtDnyIkyIJEREAREQBERAEREASYiCCYiJAEtrsrwgabTIpHnfzWe+4jp9BgfSV12Y0Hj6ulCOW7c37qeY/jgD6y3BKfUqvCmu9nUaDbr5qz7l9/sTERKc6gREQBERAESGYAZJwPUnkIVgQCDkHoRzBgExEQBERAEREAREQBEQYBwHeTqWNtNX6oRmx7sW2/wH5zjwJuu2XFfH1bjAC0k1r7nax3E/5szSgzp7WDhRimfPdRqKpczknuz6bgRN72G1RTXVqOlgdWHuNpYfmomiJnU933CmfUHUEeSoMAfd2GMD5Ak/USblpUZbXQjT4ylcw2eq/vyLGlNcbp2arUL+zdZj5byRLkMqHtW39d1IH96f4CVOn1IwlJyeFg6jV7WpcqnClFyk3uS7jWTyWniMTZnqcE/lWfI97b4KrzjmvUUexLa/C+mT3uETxiIhqcW/mjjzMrj4JrxjmjVUn0a2fuz3EgNJlnCpGotqLyji7m1rWtR0q0XGS5e+K7UIiJmawiIgCIiATESRBAiIkA6/u3ozqLX/AGKgB82b/wDJnc8VoezT3Ihw71WqhztwzIQvP0545zj+7Mc9T/8AD/3zupzl+8134eh3WjxxaRfXPqz88dkdXqNLxmirValwKL7VvL3WGobK7A2SxwRkdTLf0/eZwh3FY1qZJwCwsRCf32UL+cpniPBjrePX6VWCm7X6hdxGdoDuzHHqQqnlOs7bd0em0mhs1Omtt30KGsW0qwsXIDYwBtbnn25Y+M0i3Op71+LVLofAGpWm68o1LFrUDKlil8PWpxyI+eZ47oGYcPtL6hbsamz9IHtsCjwq+RawAjHM+3OVei/auC2WWu5fhtyJp+Y2+FqGTKtkZ8pU4wRjOPSfL+mbauCJp0JVdTrtSbSOW5K6aMKfgS2SP8IgguvUd5XCK2KNra8jrs32D/UikH8Z60XeLwu+xKqtWrO5wihbQScE+q46AyuOy3dDXreHpqW1LLbchalVCmpBkhRZkZPTngjH0mg7rtClvFqUsLZUWshQjG9EP3sg5XG7254gk+veD2pHE+IbU1GNGprWpiLBUoIG+xkxknJb0zhQBLR4X224XoNNpdNbrF3V6XT4YV3gOpqBVgNpwCMHEqHVdmKU40OHBn8L7XTVvJXxdr7MnOMZ8x9J0He32So0S6Oyp7CXRaiHKkbKKUVCMKOZHX+UAtq3tdok0i61rwNM5AW3bZgksVHLbu6gjpMLTd4/CrRYU1SkVVmyzyXDbWGVSeac+bL095zXBuB16zsxTXYzAJVdYChUHdVbayg5B5ZnCd1XCU1uq1GmsLBLtDarlCAwHi1Hy5BHp7QD6dnu1aVcb+0XapxpftGrbczXNXsYWbPJz5c15Y5S3NZ3j8Kpc12atVcBSV2XHAZQy9F9iD9ZSXAuy9Oo4udA7OKvH1SblK+JtrFm05IIz5R6Tdd73ZqrR6iiytnJ1CHfvKkDwUrrXbgD0gFwa3tdoqNNVq7bwtF+3wrNthD7lLLyC5GQCeYmFT3kcKdLXXVqVpVWtOy7yqzhFP3efmZRy95zfEuCV6rsxpi7MPs2hrur2FRl69M2A2QfLzPTHznB92/Bq9Z/SNFhYK2jDEoQGzXelg6gjqogguLS94fC7VsdNWm2lQ1jMLKwoY4HNlGSTywOc86TvG4XatrrqRspANjulqIMnCgMygEnngDmcHlylEdi+y9nE9UunV9g2F7XI3bUXA5LnmcsB9Zk9r9JXptWOHq7DT6RlDvtBd7HCtbaVGAWwQoHtWo94JLm0fepwi1/DGqCknANqW1IT++ygD64m0v7Rimk26ipqxuCoAVsNhIzlNp6Y98SieLrwI0EaU61b1Hla4VtXYR6OA3lz7jp7Gdx3TWDiGhu0Wp3MulsrahskMiuGwoPsCrcvZsegmcNnaW1wPKtt7D/AE8bXLJ9eN8Ee5m1elVrKbmZvKCXrYnzqy9eueYkcG7G6nUHzKakAPnsUgk+gVTgmWVw7h1enrWqsYVc4yckknJJPvmZM33qE1HZj4MpVotKUlUqPjvaXDPPHPBxei7t0DA3XFh+yi7M/MkkzrtLpEqRUrUKqjko6CfaebHwCZp1a9Sr+9lpb2dG3/1Rx77TR9qu0I0teF52PkIPb3Y/ASq9TazuzMSWZiWJ6k/GbXjfEjqL3sJ5ZwnwQdP9/rNNma2cs7qztFb01n9z4/gRESTcEiTIgCSpkRNq2uHRnnlzKTW9JhqVu4Y+db4vt6dz5/Xke4gGJ1CeT4g04vDEREkgREQCZIkSRIIEREA7Pu0txZqE90rP+liP+4Tv5VnYjWeFra89LAyH/MMr/wAwWWnOe1COK2eqX4O20SopWqj0bX3+5+buN1ar+mtS2lV/GXW6hqfDGW3LYzeX35A8vXpzzM3j3bzi3Ea/sT143ECyummxbbSCCA4JJ6gHAAn6DxGJoF0UxrOyNug7OajxlxfqNRp3dBzNaixQinHrjJP72PSR2M7FDifBLKs+HbXrbXodgcAmmoEN67WHt7A+mJdM47vO4rxDT6POhqYlyRdfX5rKEx1VRz58/N+rj5EAV0ezHaXRae3T1iz7Phty0WVOCD97wxnxBnnyAHyn27kdRpF1liOrfaXrbwHJHh7BguoGMh8DOfYEcvXFXvt4kKvDIoNmMeMVbxM+5UNt3fTHwmX3Q9ktU+tTXWIyU1LYVdwVNzuhXyA9R5id3Tlj5CTG4jW3/wDUg4OP6R03PBx/Zzte+Xs/dqtHVbShc6axmdEBZjW64JAHM4IXp6Z9p0NvGrU1VtK7bM2ItaM21lJpLHGF5qCBknpun30XE7dTRY+RQFKYs+8RtwbgQ4wMHcmfcE+kEFJ8B7c8SXRnhenqFm8WLWVR2vRbCS4XBx6tzI5Z/DZdyNZHE3yCB9kt6gj+0qlg1cbvqSi82pZ4tN7ujCuv/hopK5Rclt2/Hz+E3Gh7QNbfZUK+SrYVO7LHbtwWHoG3ZB/jAyURdxa/Q8W1GqpQF6tVqyodWZDuexTkAg9CfWd33scI1Gs0Wg1qVljXVnULWCSgtRH3BeZ2ggg+2R8Z12n45YqJYb/Ec1g3UFAi0O1iLl2VcoqZbIbJOCfefO7tHYSWFgTy6chcoVP9cNTspZclWTzfIgwCpdD254jboDwuqoOnhMpdEdrloAJZTg7QAuRuI6fjNp3OVsL9dkEZ0L9QR+uJZlPaliWAoVP0igsxIWvLWD9NgZB8n/OPr9eF9qHutqQ1BfEVTyYkjdWXBAI5qPu598wCr+42thxGzII/qb9QR/a1TYd7XYu9dT/SWnr8RG2HUIFFmx0AAZkx5kKgZ5ehzyM7Re0VyXW+fxURtThB4Z5Jt2E7F3KBlvMcg46ZmSe1zBqwUTDWFWcOdrL4or31EjzDmT9D6c4GSm7O2VdypVRwfQi4kAlKBcXPslWOWfmZcPd7wW3TaUtqKKKbrmDPXpqq6QigeRX2feYZY/Ddj0nw1XH2FTOiU1s41O21Dkk0kDHNObtkEKfT8utqcMqkHIIBBHQ5EA9xEQBNT2n1Jr0lzDr4ZA+beX+c2uZo+2Qzo7seig/g4MhntbpOrBPqvUq6w4BmPPuV3OqD9ZlGT6FjibHWdmLa22qd58uBtas83sXmHxgfo2OemOcxR2tWrGMsSZp5s6+BMV3bxtNdbIcHz7q3cgfFRXYD+78ZI7PWitnY4wUCqo8UNvUMp3oSqqcgZJn2o02sFYAZQKWYVozV5LXWvQ4X38wcc/fl1mRrzqpr5JI+NHZ25mKNtRgVBDMmBurscbiDyOKzy+M1X/nvN8j69grKBhPD2gCkDk1tSKF9csbl2455+U11vCL1t8Jkw5UtjKBdnMlt2doUYbnnAxIJp1Hl7cl4eZhRM88C1HqgHNhkvWB5U3k5LfdCkNu6YI5zF1WmepyjjDLjIyD1AI5jkeREk9lOMtyaPCSZCyZ1Vs80Y56I+FazFRv66jw25eoiImwVYiIgEyRIkiCBERIB7ptKMrKcFSCp9iDkS5OFcQXUU13L0dQSPY9GH0ORKZE67sFx3w3Omc+Ww5rJ6Cz2+v8AEfGV9/R/UhtLii70a7VGtsS4S9eX4LDiInPnaiIiAY50FJbeak3ftbV3fjjMyIiAQygjB9Z40+nStQiKFVRhVHICfSIAiIgCIiAfHVaSu1dtihhkHB9COhHsZ7rqVQFUABQAoAwAB0AE9xAEREAREQBNXxfjIpG1ebkch6Ae5myc4BnC6m1rbGbmSxOAOfL0/KaF9cOjBKPFmMng+l3E7nOTY3yB2j8BPhfqnNbIzsVZSCCc5BGPWT9nfO3Y2SOQwc4+Uxrg2cYPr6H06/hg/hKHbq5zl+Z4ubjvXE5rV6VqHVgcjcCrezA5AImSnaG7cCSNu4FlrWpAfM5OBtI5l3zkHOec2Os0+6tlI+8uVz+RH1E5lTyl9ZV3Vg1LijrtPuFd0/8AIstGy4jxhrSu0BETw9igLlSiBQcgAfQACLOPXsSSy8wOiVqARabQQAOTByWz15zXxN0slSgkljgZ93HL2x5gNrIV2IibWR3dSNo5eZ3P1nluMWl9/k3EYP6OvBUqQVIxgqQxyPXl7CYUiCf0odEbBONWF0aw7gviDaorUbXQIy4Kldu1VGCMYEx+I6zxrXt27dxGFH6oChQOg9APQTHgCetKm6klFczUvK9GxoyuJ7lFe0u9npZMROsjFRSiuR8HrVZVqkqkuMm2/F5EREyPIREQCYgRBBMREgAT0DieZMAsvsh2pGpUVWnFyjqf7VR6j/F7j6/LppSFdhVgykgqQVI5EEdCDO+7OduVcCvUkK/QW9Ef979k/Hp8pSXdk4vbp8Oh1um6tGaVKu8Pk+vf2+p2MSAwPSTKo6MREQBERAEREAREQBERAEREAREQDzYuQROHrY1WHOcoXHLrnaVB/OdlrtfVQhe1wqj1Pr8APU/ASueK9pq7r2KoUrOBuP3mI9WHp/8AU1LuyrXEFUpLOz73dX2Gnc3VGi1Gckm/fgbJOIqF2EZG1gThW/XDDAPUfhC8Vxk4Jbd5Sdo8h2hwQPcKB/maa1GBGQcj3HMQ7hRknA9zyEoFOaeyuPAx2+Z9OIalfM4BCquFB6hVXCg/HkPqZyKjAmy4hr/E8q/dHU/tH/aYeJ2el6U1RlKtulJ57vfQq4/EFSyuM0MOP8lyf/OT9UfOJJSRtM9Z6fWi92/32nY23xdp9WP+RuD7U35rPohIMnaZOyIafWk96x77DK4+LdOpRzBub6JNf+sHkCewIiXNvawoLdx6nzvV9br6nP590FwivV9X2/TAiIm0UYiIgCIiATEiTAJiRJkECTIiATJkRANvwjtRqdLgI+5P7t/Mn09V+k6/h/eFp3wLVas+/wB9PxHP8pXUTVq2lKrva39SwttSuLdYjLK6PeXHpuN6a37l9Z+G5QfwPOZgYHofwlIT0GI6E/SaT0xcpeRax+IJfyp+f9Mux7VHUgfMgTXavtLo6vvXp8lO9vwXMqMnPXn8+cSY6ZH+UiJ/EE2vkgl3vP4O74j3iqMjT1lj+3Z5V+ijmfxE+/Cu8Gl8C9TW37S5as/zH5/OV7E2HYUdnGPE0VrN0p7WV3Y3fnzLp02srtXdW6uPdCGH5T7ZlJ1XMh3KxU+6kqfxE22m7Ya2vpcWHtYFf8yM/nNKemy/hItqWvwf+yDXdv8AwWtErqvvF1Q+8lTfRwf+qfX/ANSL/wC5r/F54OwrdPM3FrVo+b+hYEjMrm3vE1Z+6lS/5WJ/NprdV2s1tnW9gPZMV/8ASMzOOnVXxwjynrtvH9qb8C0NZxKmkZtsVB/iIBPyHU/ScrxXvEQZXTJuP95ZlVHyXqfricI7ljliST1JJJP1M8zdpafTjvlvKm41ytU3U1sr6v34GVxDiV2offa5Y+mei/BR0A+UxYkSxSSWEUkpOT2pPLA5dCR8jiDz6kn584iRsxznG8jaeMZIiImRAkSZEASJMiSSIiIAiIgCIiAIiIAkyIgEyZEQQTERIAkxEASYiAIkxAEREggREQBERAEREAREQCIiJJIkREECREQSIiIBEREkEREQSIiIAiIgCIiA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95300" y="1316038"/>
            <a:ext cx="7867650" cy="44592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Questions to consider: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process is used to complete the homework?</a:t>
            </a:r>
          </a:p>
          <a:p>
            <a:r>
              <a:rPr lang="en-US" dirty="0" smtClean="0"/>
              <a:t>How does the parent coach the child to develop a strong homework routine?</a:t>
            </a:r>
          </a:p>
          <a:p>
            <a:r>
              <a:rPr lang="en-US" dirty="0" smtClean="0"/>
              <a:t>How does the parent reinforce a positive, growth mindset in the child?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Successful Routine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95300" y="1316038"/>
            <a:ext cx="7867650" cy="4459287"/>
          </a:xfrm>
        </p:spPr>
        <p:txBody>
          <a:bodyPr/>
          <a:lstStyle/>
          <a:p>
            <a:r>
              <a:rPr lang="en-US" dirty="0" smtClean="0"/>
              <a:t>How is the AVID Homework and Studying Routine similar to your current process?</a:t>
            </a:r>
          </a:p>
          <a:p>
            <a:r>
              <a:rPr lang="en-US" dirty="0" smtClean="0"/>
              <a:t>How can you better collaborate at home to improve the homework/studying process to maximize performance?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700088" y="356682"/>
            <a:ext cx="7380287" cy="914400"/>
          </a:xfrm>
        </p:spPr>
        <p:txBody>
          <a:bodyPr/>
          <a:lstStyle/>
          <a:p>
            <a:r>
              <a:rPr lang="en-US" dirty="0" smtClean="0"/>
              <a:t>Thank You!</a:t>
            </a:r>
          </a:p>
          <a:p>
            <a:endParaRPr lang="en-US" sz="3200" b="1" i="1" smtClean="0"/>
          </a:p>
          <a:p>
            <a:r>
              <a:rPr lang="en-US" sz="3200" b="1" i="1" smtClean="0"/>
              <a:t>Palmermiddleschoolavid.weebly.com</a:t>
            </a:r>
            <a:endParaRPr lang="en-US" sz="3200" b="1" i="1" dirty="0"/>
          </a:p>
          <a:p>
            <a:endParaRPr lang="en-US" sz="3200" b="1" i="1" dirty="0"/>
          </a:p>
          <a:p>
            <a:r>
              <a:rPr lang="en-US" sz="2800" b="1" i="1" dirty="0"/>
              <a:t>More support available at AVID in the AM every Wednesday @ 8:15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7CBDB1EE15242836202D92D7C1209" ma:contentTypeVersion="0" ma:contentTypeDescription="Create a new document." ma:contentTypeScope="" ma:versionID="291745c01be6c7d68d7bf9ab6da17bd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F55A1D-E7D5-4006-81D6-EF4FBB78E0B6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FD89FC-B27A-40D6-8ADA-76C1166AE4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AF81B02-659D-49D8-A92A-DEEEE92FA7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4881</TotalTime>
  <Words>371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Georgia</vt:lpstr>
      <vt:lpstr>Lucida Grande</vt:lpstr>
      <vt:lpstr>Office Theme</vt:lpstr>
      <vt:lpstr>iRespondGraphMaster</vt:lpstr>
      <vt:lpstr>iRespondQuestionMaster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AVID PPT Format</dc:title>
  <dc:creator>AVID</dc:creator>
  <cp:lastModifiedBy>Vijay Koilpillai</cp:lastModifiedBy>
  <cp:revision>237</cp:revision>
  <cp:lastPrinted>2015-09-18T12:46:18Z</cp:lastPrinted>
  <dcterms:created xsi:type="dcterms:W3CDTF">2011-05-12T00:43:47Z</dcterms:created>
  <dcterms:modified xsi:type="dcterms:W3CDTF">2016-09-06T13:57:25Z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0x0101008B17CBDB1EE15242836202D92D7C1209</vt:lpwstr>
  </property>
  <property fmtid="{D5CDD505-2E9C-101B-9397-08002B2CF9AE}" pid="3" name="ShowTimer">
    <vt:bool>true</vt:bool>
  </property>
  <property fmtid="{D5CDD505-2E9C-101B-9397-08002B2CF9AE}" pid="4" name="ShowPercent">
    <vt:bool>true</vt:bool>
  </property>
  <property fmtid="{D5CDD505-2E9C-101B-9397-08002B2CF9AE}" pid="5" name="KeepGraph">
    <vt:bool>false</vt:bool>
  </property>
  <property fmtid="{D5CDD505-2E9C-101B-9397-08002B2CF9AE}" pid="6" name="AutoReflect">
    <vt:bool>false</vt:bool>
  </property>
</Properties>
</file>